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7" r:id="rId2"/>
    <p:sldId id="298" r:id="rId3"/>
    <p:sldId id="299" r:id="rId4"/>
    <p:sldId id="300" r:id="rId5"/>
    <p:sldId id="301" r:id="rId6"/>
    <p:sldId id="302"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D8BD707-D9CF-40AE-B4C6-C98DA3205C09}"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387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8BD707-D9CF-40AE-B4C6-C98DA3205C09}"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96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8BD707-D9CF-40AE-B4C6-C98DA3205C09}"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89144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8BD707-D9CF-40AE-B4C6-C98DA3205C09}"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19091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3540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D8BD707-D9CF-40AE-B4C6-C98DA3205C09}" type="datetimeFigureOut">
              <a:rPr lang="en-US" smtClean="0"/>
              <a:pPr/>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84138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D8BD707-D9CF-40AE-B4C6-C98DA3205C09}" type="datetimeFigureOut">
              <a:rPr lang="en-US" smtClean="0"/>
              <a:pPr/>
              <a:t>4/20/2019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5083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D8BD707-D9CF-40AE-B4C6-C98DA3205C09}" type="datetimeFigureOut">
              <a:rPr lang="en-US" smtClean="0"/>
              <a:pPr/>
              <a:t>4/20/2019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604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92913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0288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958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4767263"/>
            <a:ext cx="2133600" cy="273844"/>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4/20/2019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4767263"/>
            <a:ext cx="2133600" cy="273844"/>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745726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42950"/>
            <a:ext cx="8686800" cy="4267200"/>
          </a:xfrm>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pPr marL="0" indent="0" algn="just" rtl="0">
              <a:lnSpc>
                <a:spcPct val="150000"/>
              </a:lnSpc>
              <a:buNone/>
            </a:pPr>
            <a:r>
              <a:rPr lang="en-US" sz="2800" b="1" u="sng" dirty="0" smtClean="0">
                <a:solidFill>
                  <a:srgbClr val="FF0000"/>
                </a:solidFill>
                <a:latin typeface="Times New Roman"/>
                <a:cs typeface="Times New Roman"/>
              </a:rPr>
              <a:t>●</a:t>
            </a:r>
            <a:r>
              <a:rPr lang="en-US" sz="2800" b="1" u="sng" dirty="0" smtClean="0">
                <a:solidFill>
                  <a:srgbClr val="FF0000"/>
                </a:solidFill>
                <a:latin typeface="Times New Roman" panose="02020603050405020304" pitchFamily="18" charset="0"/>
                <a:cs typeface="Times New Roman" panose="02020603050405020304" pitchFamily="18" charset="0"/>
              </a:rPr>
              <a:t>The </a:t>
            </a:r>
            <a:r>
              <a:rPr lang="en-US" sz="2800" b="1" u="sng" dirty="0">
                <a:solidFill>
                  <a:srgbClr val="FF0000"/>
                </a:solidFill>
                <a:latin typeface="Times New Roman" panose="02020603050405020304" pitchFamily="18" charset="0"/>
                <a:cs typeface="Times New Roman" panose="02020603050405020304" pitchFamily="18" charset="0"/>
              </a:rPr>
              <a:t>scrotum </a:t>
            </a:r>
            <a:r>
              <a:rPr lang="en-US" sz="2800" dirty="0">
                <a:latin typeface="Times New Roman" panose="02020603050405020304" pitchFamily="18" charset="0"/>
                <a:cs typeface="Times New Roman" panose="02020603050405020304" pitchFamily="18" charset="0"/>
              </a:rPr>
              <a:t>should be examined for </a:t>
            </a:r>
            <a:r>
              <a:rPr lang="en-US" sz="2800" dirty="0" smtClean="0">
                <a:latin typeface="Times New Roman" panose="02020603050405020304" pitchFamily="18" charset="0"/>
                <a:cs typeface="Times New Roman" panose="02020603050405020304" pitchFamily="18" charset="0"/>
              </a:rPr>
              <a:t>size, symmetry</a:t>
            </a:r>
            <a:r>
              <a:rPr lang="en-US" sz="2800" dirty="0">
                <a:latin typeface="Times New Roman" panose="02020603050405020304" pitchFamily="18" charset="0"/>
                <a:cs typeface="Times New Roman" panose="02020603050405020304" pitchFamily="18" charset="0"/>
              </a:rPr>
              <a:t>, thickening, masses, sensitivity, and scrotal adhesions.</a:t>
            </a:r>
          </a:p>
          <a:p>
            <a:pPr marL="0" indent="0" algn="just" rtl="0">
              <a:lnSpc>
                <a:spcPct val="150000"/>
              </a:lnSpc>
              <a:buNone/>
            </a:pPr>
            <a:r>
              <a:rPr lang="en-US" sz="2800" b="1" u="sng" dirty="0" smtClean="0">
                <a:solidFill>
                  <a:srgbClr val="FF0000"/>
                </a:solidFill>
                <a:latin typeface="Times New Roman"/>
                <a:cs typeface="Times New Roman"/>
              </a:rPr>
              <a:t>●</a:t>
            </a:r>
            <a:r>
              <a:rPr lang="en-US" sz="2800" b="1" u="sng" dirty="0" smtClean="0">
                <a:solidFill>
                  <a:srgbClr val="FF0000"/>
                </a:solidFill>
                <a:latin typeface="Times New Roman" panose="02020603050405020304" pitchFamily="18" charset="0"/>
                <a:cs typeface="Times New Roman" panose="02020603050405020304" pitchFamily="18" charset="0"/>
              </a:rPr>
              <a:t>Testicles </a:t>
            </a:r>
            <a:r>
              <a:rPr lang="en-US" sz="2800" dirty="0">
                <a:latin typeface="Times New Roman" panose="02020603050405020304" pitchFamily="18" charset="0"/>
                <a:cs typeface="Times New Roman" panose="02020603050405020304" pitchFamily="18" charset="0"/>
              </a:rPr>
              <a:t>should be palpated for size, </a:t>
            </a:r>
            <a:r>
              <a:rPr lang="en-US" sz="2800" dirty="0" smtClean="0">
                <a:latin typeface="Times New Roman" panose="02020603050405020304" pitchFamily="18" charset="0"/>
                <a:cs typeface="Times New Roman" panose="02020603050405020304" pitchFamily="18" charset="0"/>
              </a:rPr>
              <a:t>consistency, contour</a:t>
            </a:r>
            <a:r>
              <a:rPr lang="en-US" sz="2800" dirty="0">
                <a:latin typeface="Times New Roman" panose="02020603050405020304" pitchFamily="18" charset="0"/>
                <a:cs typeface="Times New Roman" panose="02020603050405020304" pitchFamily="18" charset="0"/>
              </a:rPr>
              <a:t>, symmetry, and sensitivity. </a:t>
            </a:r>
            <a:endParaRPr lang="en-US" sz="2800" dirty="0" smtClean="0">
              <a:latin typeface="Times New Roman" panose="02020603050405020304" pitchFamily="18" charset="0"/>
              <a:cs typeface="Times New Roman" panose="02020603050405020304" pitchFamily="18" charset="0"/>
            </a:endParaRPr>
          </a:p>
          <a:p>
            <a:pPr marL="0" indent="0" algn="just" rtl="0">
              <a:lnSpc>
                <a:spcPct val="150000"/>
              </a:lnSpc>
              <a:buNone/>
            </a:pPr>
            <a:r>
              <a:rPr lang="en-US" sz="2800" b="1" u="sng" dirty="0" smtClean="0">
                <a:solidFill>
                  <a:srgbClr val="FF0000"/>
                </a:solidFill>
                <a:latin typeface="Times New Roman"/>
                <a:cs typeface="Times New Roman"/>
              </a:rPr>
              <a:t>●</a:t>
            </a:r>
            <a:r>
              <a:rPr lang="en-US" sz="2800" b="1" u="sng" dirty="0" smtClean="0">
                <a:solidFill>
                  <a:srgbClr val="FF0000"/>
                </a:solidFill>
                <a:latin typeface="Times New Roman" panose="02020603050405020304" pitchFamily="18" charset="0"/>
                <a:cs typeface="Times New Roman" panose="02020603050405020304" pitchFamily="18" charset="0"/>
              </a:rPr>
              <a:t>The </a:t>
            </a:r>
            <a:r>
              <a:rPr lang="en-US" sz="2800" b="1" u="sng" dirty="0">
                <a:solidFill>
                  <a:srgbClr val="FF0000"/>
                </a:solidFill>
                <a:latin typeface="Times New Roman" panose="02020603050405020304" pitchFamily="18" charset="0"/>
                <a:cs typeface="Times New Roman" panose="02020603050405020304" pitchFamily="18" charset="0"/>
              </a:rPr>
              <a:t>prepuce and penis </a:t>
            </a:r>
            <a:r>
              <a:rPr lang="en-US" sz="2800" dirty="0" smtClean="0">
                <a:latin typeface="Times New Roman" panose="02020603050405020304" pitchFamily="18" charset="0"/>
                <a:cs typeface="Times New Roman" panose="02020603050405020304" pitchFamily="18" charset="0"/>
              </a:rPr>
              <a:t>are observed </a:t>
            </a:r>
            <a:r>
              <a:rPr lang="en-US" sz="2800" dirty="0">
                <a:latin typeface="Times New Roman" panose="02020603050405020304" pitchFamily="18" charset="0"/>
                <a:cs typeface="Times New Roman" panose="02020603050405020304" pitchFamily="18" charset="0"/>
              </a:rPr>
              <a:t>for signs of trauma, wounds, masses, irritation, </a:t>
            </a:r>
            <a:r>
              <a:rPr lang="en-US" sz="2800" dirty="0" smtClean="0">
                <a:latin typeface="Times New Roman" panose="02020603050405020304" pitchFamily="18" charset="0"/>
                <a:cs typeface="Times New Roman" panose="02020603050405020304" pitchFamily="18" charset="0"/>
              </a:rPr>
              <a:t>and congenital </a:t>
            </a:r>
            <a:r>
              <a:rPr lang="en-US" sz="2800" dirty="0">
                <a:latin typeface="Times New Roman" panose="02020603050405020304" pitchFamily="18" charset="0"/>
                <a:cs typeface="Times New Roman" panose="02020603050405020304" pitchFamily="18" charset="0"/>
              </a:rPr>
              <a:t>abnormalities. </a:t>
            </a:r>
            <a:endParaRPr lang="en-US" sz="2800" dirty="0" smtClean="0">
              <a:latin typeface="Times New Roman" panose="02020603050405020304" pitchFamily="18" charset="0"/>
              <a:cs typeface="Times New Roman" panose="02020603050405020304" pitchFamily="18" charset="0"/>
            </a:endParaRPr>
          </a:p>
          <a:p>
            <a:pPr marL="0" indent="0" algn="just" rtl="0">
              <a:lnSpc>
                <a:spcPct val="150000"/>
              </a:lnSpc>
              <a:buNone/>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penis should be </a:t>
            </a:r>
            <a:r>
              <a:rPr lang="en-US" sz="2800" dirty="0" smtClean="0">
                <a:latin typeface="Times New Roman" panose="02020603050405020304" pitchFamily="18" charset="0"/>
                <a:cs typeface="Times New Roman" panose="02020603050405020304" pitchFamily="18" charset="0"/>
              </a:rPr>
              <a:t>completely extruded </a:t>
            </a:r>
            <a:r>
              <a:rPr lang="en-US" sz="2800" dirty="0">
                <a:latin typeface="Times New Roman" panose="02020603050405020304" pitchFamily="18" charset="0"/>
                <a:cs typeface="Times New Roman" panose="02020603050405020304" pitchFamily="18" charset="0"/>
              </a:rPr>
              <a:t>from the prepuce for thorough examination.</a:t>
            </a:r>
            <a:endParaRPr lang="en-US" sz="2800" dirty="0" smtClean="0">
              <a:latin typeface="Times New Roman" panose="02020603050405020304" pitchFamily="18" charset="0"/>
              <a:cs typeface="Times New Roman" panose="02020603050405020304" pitchFamily="18" charset="0"/>
            </a:endParaRPr>
          </a:p>
          <a:p>
            <a:pPr marL="0" indent="0" algn="l">
              <a:buNone/>
            </a:pPr>
            <a:endParaRPr lang="fa-IR" sz="2400" dirty="0"/>
          </a:p>
        </p:txBody>
      </p:sp>
      <p:sp>
        <p:nvSpPr>
          <p:cNvPr id="4" name="Title 1"/>
          <p:cNvSpPr>
            <a:spLocks noGrp="1"/>
          </p:cNvSpPr>
          <p:nvPr>
            <p:ph type="title"/>
          </p:nvPr>
        </p:nvSpPr>
        <p:spPr>
          <a:xfrm>
            <a:off x="457200" y="133350"/>
            <a:ext cx="8229600" cy="457200"/>
          </a:xfrm>
          <a:ln/>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2800" b="1" dirty="0" smtClean="0"/>
              <a:t>Physical examination</a:t>
            </a:r>
            <a:endParaRPr lang="fa-IR" sz="2800" b="1" dirty="0"/>
          </a:p>
        </p:txBody>
      </p:sp>
    </p:spTree>
    <p:extLst>
      <p:ext uri="{BB962C8B-B14F-4D97-AF65-F5344CB8AC3E}">
        <p14:creationId xmlns:p14="http://schemas.microsoft.com/office/powerpoint/2010/main" val="4201432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457201" y="514351"/>
            <a:ext cx="8001000" cy="4520886"/>
          </a:xfrm>
          <a:prstGeom prst="rect">
            <a:avLst/>
          </a:prstGeom>
          <a:ln>
            <a:noFill/>
          </a:ln>
          <a:effectLst>
            <a:outerShdw blurRad="292100" dist="139700" dir="2700000" algn="tl" rotWithShape="0">
              <a:srgbClr val="333333">
                <a:alpha val="65000"/>
              </a:srgbClr>
            </a:outerShdw>
          </a:effectLst>
        </p:spPr>
        <p:style>
          <a:lnRef idx="1">
            <a:schemeClr val="accent3"/>
          </a:lnRef>
          <a:fillRef idx="2">
            <a:schemeClr val="accent3"/>
          </a:fillRef>
          <a:effectRef idx="1">
            <a:schemeClr val="accent3"/>
          </a:effectRef>
          <a:fontRef idx="minor">
            <a:schemeClr val="dk1"/>
          </a:fontRef>
        </p:style>
      </p:pic>
      <p:sp>
        <p:nvSpPr>
          <p:cNvPr id="4" name="Title 1"/>
          <p:cNvSpPr>
            <a:spLocks noGrp="1"/>
          </p:cNvSpPr>
          <p:nvPr>
            <p:ph type="title"/>
          </p:nvPr>
        </p:nvSpPr>
        <p:spPr>
          <a:xfrm>
            <a:off x="990600" y="57149"/>
            <a:ext cx="7239000" cy="381001"/>
          </a:xfrm>
          <a:ln w="38100"/>
        </p:spPr>
        <p:style>
          <a:lnRef idx="2">
            <a:schemeClr val="accent3"/>
          </a:lnRef>
          <a:fillRef idx="1">
            <a:schemeClr val="lt1"/>
          </a:fillRef>
          <a:effectRef idx="0">
            <a:schemeClr val="accent3"/>
          </a:effectRef>
          <a:fontRef idx="minor">
            <a:schemeClr val="dk1"/>
          </a:fontRef>
        </p:style>
        <p:txBody>
          <a:bodyPr>
            <a:normAutofit fontScale="90000"/>
          </a:bodyPr>
          <a:lstStyle/>
          <a:p>
            <a:r>
              <a:rPr lang="en-US" sz="2800" dirty="0" smtClean="0"/>
              <a:t>Anatomy</a:t>
            </a:r>
            <a:endParaRPr lang="fa-IR" sz="2800" dirty="0"/>
          </a:p>
        </p:txBody>
      </p:sp>
    </p:spTree>
    <p:extLst>
      <p:ext uri="{BB962C8B-B14F-4D97-AF65-F5344CB8AC3E}">
        <p14:creationId xmlns:p14="http://schemas.microsoft.com/office/powerpoint/2010/main" val="1296444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BEBA8EAE-BF5A-486C-A8C5-ECC9F3942E4B}">
                <a14:imgProps xmlns:a14="http://schemas.microsoft.com/office/drawing/2010/main">
                  <a14:imgLayer r:embed="rId3">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990600" y="590550"/>
            <a:ext cx="7391400" cy="4507962"/>
          </a:xfrm>
          <a:prstGeom prst="rect">
            <a:avLst/>
          </a:prstGeom>
          <a:ln>
            <a:noFill/>
          </a:ln>
          <a:effectLst>
            <a:outerShdw blurRad="292100" dist="139700" dir="2700000" algn="tl" rotWithShape="0">
              <a:srgbClr val="333333">
                <a:alpha val="65000"/>
              </a:srgbClr>
            </a:outerShdw>
          </a:effectLst>
        </p:spPr>
        <p:style>
          <a:lnRef idx="1">
            <a:schemeClr val="accent2"/>
          </a:lnRef>
          <a:fillRef idx="2">
            <a:schemeClr val="accent2"/>
          </a:fillRef>
          <a:effectRef idx="1">
            <a:schemeClr val="accent2"/>
          </a:effectRef>
          <a:fontRef idx="minor">
            <a:schemeClr val="dk1"/>
          </a:fontRef>
        </p:style>
      </p:pic>
      <p:sp>
        <p:nvSpPr>
          <p:cNvPr id="4" name="Title 1"/>
          <p:cNvSpPr>
            <a:spLocks noGrp="1"/>
          </p:cNvSpPr>
          <p:nvPr>
            <p:ph type="title"/>
          </p:nvPr>
        </p:nvSpPr>
        <p:spPr>
          <a:xfrm>
            <a:off x="1219200" y="114300"/>
            <a:ext cx="6934200" cy="400050"/>
          </a:xfrm>
          <a:ln w="38100"/>
        </p:spPr>
        <p:style>
          <a:lnRef idx="2">
            <a:schemeClr val="accent2"/>
          </a:lnRef>
          <a:fillRef idx="1">
            <a:schemeClr val="lt1"/>
          </a:fillRef>
          <a:effectRef idx="0">
            <a:schemeClr val="accent2"/>
          </a:effectRef>
          <a:fontRef idx="minor">
            <a:schemeClr val="dk1"/>
          </a:fontRef>
        </p:style>
        <p:txBody>
          <a:bodyPr>
            <a:noAutofit/>
          </a:bodyPr>
          <a:lstStyle/>
          <a:p>
            <a:r>
              <a:rPr lang="en-US" sz="2400" dirty="0" smtClean="0"/>
              <a:t>Anatomy</a:t>
            </a:r>
            <a:endParaRPr lang="fa-IR" sz="2400" dirty="0"/>
          </a:p>
        </p:txBody>
      </p:sp>
    </p:spTree>
    <p:extLst>
      <p:ext uri="{BB962C8B-B14F-4D97-AF65-F5344CB8AC3E}">
        <p14:creationId xmlns:p14="http://schemas.microsoft.com/office/powerpoint/2010/main" val="2019449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90550"/>
            <a:ext cx="8991600" cy="4552950"/>
          </a:xfrm>
        </p:spPr>
        <p:style>
          <a:lnRef idx="2">
            <a:schemeClr val="accent2"/>
          </a:lnRef>
          <a:fillRef idx="1">
            <a:schemeClr val="lt1"/>
          </a:fillRef>
          <a:effectRef idx="0">
            <a:schemeClr val="accent2"/>
          </a:effectRef>
          <a:fontRef idx="minor">
            <a:schemeClr val="dk1"/>
          </a:fontRef>
        </p:style>
        <p:txBody>
          <a:bodyPr>
            <a:noAutofit/>
          </a:bodyPr>
          <a:lstStyle/>
          <a:p>
            <a:pPr marL="0" indent="0" algn="ctr" rtl="0">
              <a:lnSpc>
                <a:spcPct val="150000"/>
              </a:lnSpc>
              <a:buNone/>
            </a:pPr>
            <a:r>
              <a:rPr lang="en-US" sz="2200" dirty="0">
                <a:latin typeface="Times New Roman" panose="02020603050405020304" pitchFamily="18" charset="0"/>
                <a:cs typeface="Times New Roman" panose="02020603050405020304" pitchFamily="18" charset="0"/>
              </a:rPr>
              <a:t>Castration technique</a:t>
            </a:r>
          </a:p>
          <a:p>
            <a:pPr marL="0" indent="0" algn="just" rtl="0">
              <a:lnSpc>
                <a:spcPct val="150000"/>
              </a:lnSpc>
              <a:buNone/>
            </a:pPr>
            <a:r>
              <a:rPr lang="en-US" sz="2200" dirty="0" smtClean="0">
                <a:latin typeface="Times New Roman" panose="02020603050405020304" pitchFamily="18" charset="0"/>
                <a:cs typeface="Times New Roman" panose="02020603050405020304" pitchFamily="18" charset="0"/>
              </a:rPr>
              <a:t>1-Prescrotal </a:t>
            </a:r>
            <a:r>
              <a:rPr lang="en-US" sz="2200" dirty="0">
                <a:latin typeface="Times New Roman" panose="02020603050405020304" pitchFamily="18" charset="0"/>
                <a:cs typeface="Times New Roman" panose="02020603050405020304" pitchFamily="18" charset="0"/>
              </a:rPr>
              <a:t>castration</a:t>
            </a:r>
          </a:p>
          <a:p>
            <a:pPr marL="0" indent="0" algn="just" rtl="0">
              <a:lnSpc>
                <a:spcPct val="150000"/>
              </a:lnSpc>
              <a:buNone/>
            </a:pPr>
            <a:r>
              <a:rPr lang="en-US" sz="2200" dirty="0" smtClean="0">
                <a:latin typeface="Times New Roman" panose="02020603050405020304" pitchFamily="18" charset="0"/>
                <a:cs typeface="Times New Roman" panose="02020603050405020304" pitchFamily="18" charset="0"/>
              </a:rPr>
              <a:t>    A-Open </a:t>
            </a:r>
            <a:r>
              <a:rPr lang="en-US" sz="2200" dirty="0" err="1" smtClean="0">
                <a:latin typeface="Times New Roman" panose="02020603050405020304" pitchFamily="18" charset="0"/>
                <a:cs typeface="Times New Roman" panose="02020603050405020304" pitchFamily="18" charset="0"/>
              </a:rPr>
              <a:t>prescrotal</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Castration</a:t>
            </a:r>
            <a:r>
              <a:rPr lang="en-US" sz="2200" dirty="0" smtClean="0">
                <a:latin typeface="Times New Roman" panose="02020603050405020304" pitchFamily="18" charset="0"/>
                <a:cs typeface="Times New Roman" panose="02020603050405020304" pitchFamily="18" charset="0"/>
              </a:rPr>
              <a:t>.</a:t>
            </a:r>
          </a:p>
          <a:p>
            <a:pPr marL="0" indent="0" algn="just" rtl="0">
              <a:lnSpc>
                <a:spcPct val="150000"/>
              </a:lnSpc>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B-closed </a:t>
            </a:r>
            <a:r>
              <a:rPr lang="en-US" sz="2200" dirty="0" err="1" smtClean="0">
                <a:latin typeface="Times New Roman" panose="02020603050405020304" pitchFamily="18" charset="0"/>
                <a:cs typeface="Times New Roman" panose="02020603050405020304" pitchFamily="18" charset="0"/>
              </a:rPr>
              <a:t>prescrotal</a:t>
            </a:r>
            <a:r>
              <a:rPr lang="en-US" sz="2200" dirty="0" smtClean="0">
                <a:latin typeface="Times New Roman" panose="02020603050405020304" pitchFamily="18" charset="0"/>
                <a:cs typeface="Times New Roman" panose="02020603050405020304" pitchFamily="18" charset="0"/>
              </a:rPr>
              <a:t> castration</a:t>
            </a:r>
          </a:p>
          <a:p>
            <a:pPr marL="0" indent="0" algn="just" rtl="0">
              <a:lnSpc>
                <a:spcPct val="150000"/>
              </a:lnSpc>
              <a:buNone/>
            </a:pPr>
            <a:r>
              <a:rPr lang="en-US" sz="2200" dirty="0" smtClean="0">
                <a:latin typeface="Times New Roman" panose="02020603050405020304" pitchFamily="18" charset="0"/>
                <a:cs typeface="Times New Roman" panose="02020603050405020304" pitchFamily="18" charset="0"/>
              </a:rPr>
              <a:t>2- Scrotal ablation  </a:t>
            </a:r>
            <a:endParaRPr lang="en-US" sz="2200" dirty="0">
              <a:latin typeface="Times New Roman" panose="02020603050405020304" pitchFamily="18" charset="0"/>
              <a:cs typeface="Times New Roman" panose="02020603050405020304" pitchFamily="18" charset="0"/>
            </a:endParaRPr>
          </a:p>
          <a:p>
            <a:pPr marL="0" indent="0" algn="just" rtl="0">
              <a:lnSpc>
                <a:spcPct val="150000"/>
              </a:lnSpc>
              <a:buNone/>
            </a:pPr>
            <a:endParaRPr lang="fa-IR" sz="22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1219200" y="114300"/>
            <a:ext cx="6934200" cy="400050"/>
          </a:xfrm>
          <a:ln/>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200" dirty="0" smtClean="0"/>
              <a:t>technique</a:t>
            </a:r>
            <a:endParaRPr lang="fa-IR" sz="3200" dirty="0"/>
          </a:p>
        </p:txBody>
      </p:sp>
    </p:spTree>
    <p:extLst>
      <p:ext uri="{BB962C8B-B14F-4D97-AF65-F5344CB8AC3E}">
        <p14:creationId xmlns:p14="http://schemas.microsoft.com/office/powerpoint/2010/main" val="3935904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61950"/>
            <a:ext cx="8839200" cy="4781550"/>
          </a:xfrm>
        </p:spPr>
        <p:style>
          <a:lnRef idx="2">
            <a:schemeClr val="accent2"/>
          </a:lnRef>
          <a:fillRef idx="1">
            <a:schemeClr val="lt1"/>
          </a:fillRef>
          <a:effectRef idx="0">
            <a:schemeClr val="accent2"/>
          </a:effectRef>
          <a:fontRef idx="minor">
            <a:schemeClr val="dk1"/>
          </a:fontRef>
        </p:style>
        <p:txBody>
          <a:bodyPr>
            <a:noAutofit/>
          </a:bodyPr>
          <a:lstStyle/>
          <a:p>
            <a:pPr marL="0" indent="0" algn="just" rtl="0">
              <a:buNone/>
            </a:pPr>
            <a:r>
              <a:rPr lang="en-US" sz="1700" dirty="0" smtClean="0">
                <a:latin typeface="Times New Roman" panose="02020603050405020304" pitchFamily="18" charset="0"/>
                <a:cs typeface="Times New Roman" panose="02020603050405020304" pitchFamily="18" charset="0"/>
              </a:rPr>
              <a:t>Position </a:t>
            </a:r>
            <a:r>
              <a:rPr lang="en-US" sz="1700" dirty="0">
                <a:latin typeface="Times New Roman" panose="02020603050405020304" pitchFamily="18" charset="0"/>
                <a:cs typeface="Times New Roman" panose="02020603050405020304" pitchFamily="18" charset="0"/>
              </a:rPr>
              <a:t>the patient in dorsal </a:t>
            </a:r>
            <a:r>
              <a:rPr lang="en-US" sz="1700" dirty="0" err="1">
                <a:latin typeface="Times New Roman" panose="02020603050405020304" pitchFamily="18" charset="0"/>
                <a:cs typeface="Times New Roman" panose="02020603050405020304" pitchFamily="18" charset="0"/>
              </a:rPr>
              <a:t>recumbency</a:t>
            </a:r>
            <a:r>
              <a:rPr lang="en-US" sz="1700" dirty="0">
                <a:latin typeface="Times New Roman" panose="02020603050405020304" pitchFamily="18" charset="0"/>
                <a:cs typeface="Times New Roman" panose="02020603050405020304" pitchFamily="18" charset="0"/>
              </a:rPr>
              <a:t>. Verify the presence of both testicles in the scrotum. Clip and aseptically prepare the caudal abdomen and medial thighs. Avoid irritating the scrotum with clippers or antiseptics. Drape the surgical area to exclude the scrotum from the field. Apply pressure on the scrotum to advance one testicle as far as possible into the </a:t>
            </a:r>
            <a:r>
              <a:rPr lang="en-US" sz="1700" dirty="0" err="1">
                <a:latin typeface="Times New Roman" panose="02020603050405020304" pitchFamily="18" charset="0"/>
                <a:cs typeface="Times New Roman" panose="02020603050405020304" pitchFamily="18" charset="0"/>
              </a:rPr>
              <a:t>prescrotal</a:t>
            </a:r>
            <a:r>
              <a:rPr lang="en-US" sz="1700" dirty="0">
                <a:latin typeface="Times New Roman" panose="02020603050405020304" pitchFamily="18" charset="0"/>
                <a:cs typeface="Times New Roman" panose="02020603050405020304" pitchFamily="18" charset="0"/>
              </a:rPr>
              <a:t> area. Incise skin and subcutaneous tissue along the median raphe over the displaced testicle. Continue the incision through spermatic fascia to exteriorize the testicle. Incise the parietal vaginal tunic over the testicle. Do not incise the tunica </a:t>
            </a:r>
            <a:r>
              <a:rPr lang="en-US" sz="1700" dirty="0" err="1">
                <a:latin typeface="Times New Roman" panose="02020603050405020304" pitchFamily="18" charset="0"/>
                <a:cs typeface="Times New Roman" panose="02020603050405020304" pitchFamily="18" charset="0"/>
              </a:rPr>
              <a:t>albuginea</a:t>
            </a:r>
            <a:r>
              <a:rPr lang="en-US" sz="1700" dirty="0">
                <a:latin typeface="Times New Roman" panose="02020603050405020304" pitchFamily="18" charset="0"/>
                <a:cs typeface="Times New Roman" panose="02020603050405020304" pitchFamily="18" charset="0"/>
              </a:rPr>
              <a:t> because this would expose the testicular parenchyma. Place a hemostat across the vaginal tunic where it attaches to the epididymis. Digitally separate the ligament of the tail of the epididymis from the tunic while applying traction with the hemostat on the tunic. Further exteriorize the testicle by applying caudal and outward traction. Identify the structures of the spermatic cord. Individually ligate the vascular cord and </a:t>
            </a:r>
            <a:r>
              <a:rPr lang="en-US" sz="1700" dirty="0" err="1">
                <a:latin typeface="Times New Roman" panose="02020603050405020304" pitchFamily="18" charset="0"/>
                <a:cs typeface="Times New Roman" panose="02020603050405020304" pitchFamily="18" charset="0"/>
              </a:rPr>
              <a:t>ductus</a:t>
            </a:r>
            <a:r>
              <a:rPr lang="en-US" sz="1700" dirty="0">
                <a:latin typeface="Times New Roman" panose="02020603050405020304" pitchFamily="18" charset="0"/>
                <a:cs typeface="Times New Roman" panose="02020603050405020304" pitchFamily="18" charset="0"/>
              </a:rPr>
              <a:t> deferens, then place an encircling ligature around both. Many surgeons ligate the </a:t>
            </a:r>
            <a:r>
              <a:rPr lang="en-US" sz="1700" dirty="0" err="1">
                <a:latin typeface="Times New Roman" panose="02020603050405020304" pitchFamily="18" charset="0"/>
                <a:cs typeface="Times New Roman" panose="02020603050405020304" pitchFamily="18" charset="0"/>
              </a:rPr>
              <a:t>ductus</a:t>
            </a:r>
            <a:r>
              <a:rPr lang="en-US" sz="1700" dirty="0">
                <a:latin typeface="Times New Roman" panose="02020603050405020304" pitchFamily="18" charset="0"/>
                <a:cs typeface="Times New Roman" panose="02020603050405020304" pitchFamily="18" charset="0"/>
              </a:rPr>
              <a:t> deferens and </a:t>
            </a:r>
            <a:r>
              <a:rPr lang="en-US" sz="1700" dirty="0" err="1">
                <a:latin typeface="Times New Roman" panose="02020603050405020304" pitchFamily="18" charset="0"/>
                <a:cs typeface="Times New Roman" panose="02020603050405020304" pitchFamily="18" charset="0"/>
              </a:rPr>
              <a:t>pampiniform</a:t>
            </a:r>
            <a:r>
              <a:rPr lang="en-US" sz="1700" dirty="0">
                <a:latin typeface="Times New Roman" panose="02020603050405020304" pitchFamily="18" charset="0"/>
                <a:cs typeface="Times New Roman" panose="02020603050405020304" pitchFamily="18" charset="0"/>
              </a:rPr>
              <a:t> plexus together. Use 2-0 or 3-0 absorbable suture (e.g., </a:t>
            </a:r>
            <a:r>
              <a:rPr lang="en-US" sz="1700" dirty="0" err="1">
                <a:latin typeface="Times New Roman" panose="02020603050405020304" pitchFamily="18" charset="0"/>
                <a:cs typeface="Times New Roman" panose="02020603050405020304" pitchFamily="18" charset="0"/>
              </a:rPr>
              <a:t>polyglactin</a:t>
            </a:r>
            <a:r>
              <a:rPr lang="en-US" sz="1700" dirty="0">
                <a:latin typeface="Times New Roman" panose="02020603050405020304" pitchFamily="18" charset="0"/>
                <a:cs typeface="Times New Roman" panose="02020603050405020304" pitchFamily="18" charset="0"/>
              </a:rPr>
              <a:t> 910 [</a:t>
            </a:r>
            <a:r>
              <a:rPr lang="en-US" sz="1700" dirty="0" err="1">
                <a:latin typeface="Times New Roman" panose="02020603050405020304" pitchFamily="18" charset="0"/>
                <a:cs typeface="Times New Roman" panose="02020603050405020304" pitchFamily="18" charset="0"/>
              </a:rPr>
              <a:t>Vicryl</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polydioxanone</a:t>
            </a:r>
            <a:r>
              <a:rPr lang="en-US" sz="1700" dirty="0">
                <a:latin typeface="Times New Roman" panose="02020603050405020304" pitchFamily="18" charset="0"/>
                <a:cs typeface="Times New Roman" panose="02020603050405020304" pitchFamily="18" charset="0"/>
              </a:rPr>
              <a:t> [PDS], </a:t>
            </a:r>
            <a:r>
              <a:rPr lang="en-US" sz="1700" dirty="0" err="1">
                <a:latin typeface="Times New Roman" panose="02020603050405020304" pitchFamily="18" charset="0"/>
                <a:cs typeface="Times New Roman" panose="02020603050405020304" pitchFamily="18" charset="0"/>
              </a:rPr>
              <a:t>poliglecaprone</a:t>
            </a:r>
            <a:r>
              <a:rPr lang="en-US" sz="1700" dirty="0">
                <a:latin typeface="Times New Roman" panose="02020603050405020304" pitchFamily="18" charset="0"/>
                <a:cs typeface="Times New Roman" panose="02020603050405020304" pitchFamily="18" charset="0"/>
              </a:rPr>
              <a:t> 25 [</a:t>
            </a:r>
            <a:r>
              <a:rPr lang="en-US" sz="1700" dirty="0" err="1">
                <a:latin typeface="Times New Roman" panose="02020603050405020304" pitchFamily="18" charset="0"/>
                <a:cs typeface="Times New Roman" panose="02020603050405020304" pitchFamily="18" charset="0"/>
              </a:rPr>
              <a:t>Monocryl</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polyglyconate</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Maxon</a:t>
            </a:r>
            <a:r>
              <a:rPr lang="en-US" sz="1700" dirty="0">
                <a:latin typeface="Times New Roman" panose="02020603050405020304" pitchFamily="18" charset="0"/>
                <a:cs typeface="Times New Roman" panose="02020603050405020304" pitchFamily="18" charset="0"/>
              </a:rPr>
              <a:t>], or </a:t>
            </a:r>
            <a:r>
              <a:rPr lang="en-US" sz="1700" dirty="0" err="1">
                <a:latin typeface="Times New Roman" panose="02020603050405020304" pitchFamily="18" charset="0"/>
                <a:cs typeface="Times New Roman" panose="02020603050405020304" pitchFamily="18" charset="0"/>
              </a:rPr>
              <a:t>glycomer</a:t>
            </a:r>
            <a:r>
              <a:rPr lang="en-US" sz="1700" dirty="0">
                <a:latin typeface="Times New Roman" panose="02020603050405020304" pitchFamily="18" charset="0"/>
                <a:cs typeface="Times New Roman" panose="02020603050405020304" pitchFamily="18" charset="0"/>
              </a:rPr>
              <a:t> 631 [</a:t>
            </a:r>
            <a:r>
              <a:rPr lang="en-US" sz="1700" dirty="0" err="1">
                <a:latin typeface="Times New Roman" panose="02020603050405020304" pitchFamily="18" charset="0"/>
                <a:cs typeface="Times New Roman" panose="02020603050405020304" pitchFamily="18" charset="0"/>
              </a:rPr>
              <a:t>Biosyn</a:t>
            </a:r>
            <a:r>
              <a:rPr lang="en-US" sz="1700" dirty="0">
                <a:latin typeface="Times New Roman" panose="02020603050405020304" pitchFamily="18" charset="0"/>
                <a:cs typeface="Times New Roman" panose="02020603050405020304" pitchFamily="18" charset="0"/>
              </a:rPr>
              <a:t>]) for ligatures. Advance the second testicle into the incision, incise the </a:t>
            </a:r>
            <a:r>
              <a:rPr lang="en-US" sz="1700" dirty="0" err="1">
                <a:latin typeface="Times New Roman" panose="02020603050405020304" pitchFamily="18" charset="0"/>
                <a:cs typeface="Times New Roman" panose="02020603050405020304" pitchFamily="18" charset="0"/>
              </a:rPr>
              <a:t>fascial</a:t>
            </a:r>
            <a:r>
              <a:rPr lang="en-US" sz="1700" dirty="0">
                <a:latin typeface="Times New Roman" panose="02020603050405020304" pitchFamily="18" charset="0"/>
                <a:cs typeface="Times New Roman" panose="02020603050405020304" pitchFamily="18" charset="0"/>
              </a:rPr>
              <a:t> covering, and remove the testicle as described. Appose the incised dense fascia on either side of the penis with interrupted or continuous sutures. Close subcutaneous tissue with a continuous pattern. Appose skin with an intradermal, </a:t>
            </a:r>
            <a:r>
              <a:rPr lang="en-US" sz="1700" dirty="0" err="1">
                <a:latin typeface="Times New Roman" panose="02020603050405020304" pitchFamily="18" charset="0"/>
                <a:cs typeface="Times New Roman" panose="02020603050405020304" pitchFamily="18" charset="0"/>
              </a:rPr>
              <a:t>subcuticular</a:t>
            </a:r>
            <a:r>
              <a:rPr lang="en-US" sz="1700" dirty="0">
                <a:latin typeface="Times New Roman" panose="02020603050405020304" pitchFamily="18" charset="0"/>
                <a:cs typeface="Times New Roman" panose="02020603050405020304" pitchFamily="18" charset="0"/>
              </a:rPr>
              <a:t>, or simple interrupted suture pattern.</a:t>
            </a:r>
          </a:p>
          <a:p>
            <a:pPr marL="0" indent="0" algn="just" rtl="0">
              <a:buNone/>
            </a:pPr>
            <a:endParaRPr lang="fa-IR" sz="17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457200" y="57151"/>
            <a:ext cx="8229600" cy="304800"/>
          </a:xfrm>
          <a:ln/>
        </p:spPr>
        <p:style>
          <a:lnRef idx="1">
            <a:schemeClr val="accent2"/>
          </a:lnRef>
          <a:fillRef idx="2">
            <a:schemeClr val="accent2"/>
          </a:fillRef>
          <a:effectRef idx="1">
            <a:schemeClr val="accent2"/>
          </a:effectRef>
          <a:fontRef idx="minor">
            <a:schemeClr val="dk1"/>
          </a:fontRef>
        </p:style>
        <p:txBody>
          <a:bodyPr>
            <a:noAutofit/>
          </a:bodyPr>
          <a:lstStyle/>
          <a:p>
            <a:r>
              <a:rPr lang="en-US" sz="2000" dirty="0" smtClean="0"/>
              <a:t/>
            </a:r>
            <a:br>
              <a:rPr lang="en-US" sz="2000" dirty="0" smtClean="0"/>
            </a:br>
            <a:r>
              <a:rPr lang="en-US" sz="2000" dirty="0" smtClean="0"/>
              <a:t>A-Open </a:t>
            </a:r>
            <a:r>
              <a:rPr lang="en-US" sz="2000" dirty="0" err="1"/>
              <a:t>Prescrotal</a:t>
            </a:r>
            <a:r>
              <a:rPr lang="en-US" sz="2000" dirty="0"/>
              <a:t> Castration. </a:t>
            </a:r>
            <a:br>
              <a:rPr lang="en-US" sz="2000" dirty="0"/>
            </a:br>
            <a:endParaRPr lang="fa-IR" sz="2000" dirty="0"/>
          </a:p>
        </p:txBody>
      </p:sp>
    </p:spTree>
    <p:extLst>
      <p:ext uri="{BB962C8B-B14F-4D97-AF65-F5344CB8AC3E}">
        <p14:creationId xmlns:p14="http://schemas.microsoft.com/office/powerpoint/2010/main" val="1789493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90550"/>
            <a:ext cx="8991600" cy="4552950"/>
          </a:xfrm>
        </p:spPr>
        <p:style>
          <a:lnRef idx="2">
            <a:schemeClr val="accent2"/>
          </a:lnRef>
          <a:fillRef idx="1">
            <a:schemeClr val="lt1"/>
          </a:fillRef>
          <a:effectRef idx="0">
            <a:schemeClr val="accent2"/>
          </a:effectRef>
          <a:fontRef idx="minor">
            <a:schemeClr val="dk1"/>
          </a:fontRef>
        </p:style>
        <p:txBody>
          <a:bodyPr>
            <a:noAutofit/>
          </a:bodyPr>
          <a:lstStyle/>
          <a:p>
            <a:pPr marL="0" marR="0" algn="just" rtl="0">
              <a:lnSpc>
                <a:spcPct val="115000"/>
              </a:lnSpc>
              <a:spcBef>
                <a:spcPts val="0"/>
              </a:spcBef>
              <a:spcAft>
                <a:spcPts val="0"/>
              </a:spcAft>
            </a:pPr>
            <a:r>
              <a:rPr lang="en-US" sz="2300" u="sng" dirty="0" smtClean="0">
                <a:solidFill>
                  <a:srgbClr val="FF0000"/>
                </a:solidFill>
                <a:latin typeface="Futura-Bold"/>
                <a:ea typeface="Calibri"/>
                <a:cs typeface="+mj-cs"/>
              </a:rPr>
              <a:t>A,</a:t>
            </a:r>
            <a:r>
              <a:rPr lang="en-US" sz="2300" dirty="0" smtClean="0">
                <a:solidFill>
                  <a:srgbClr val="051C1B"/>
                </a:solidFill>
                <a:latin typeface="Futura-Bold"/>
                <a:ea typeface="Calibri"/>
                <a:cs typeface="+mj-cs"/>
              </a:rPr>
              <a:t> </a:t>
            </a:r>
            <a:r>
              <a:rPr lang="en-US" sz="2300" dirty="0" smtClean="0">
                <a:solidFill>
                  <a:srgbClr val="051C1B"/>
                </a:solidFill>
                <a:latin typeface="Futura-Book"/>
                <a:ea typeface="Calibri"/>
                <a:cs typeface="+mj-cs"/>
              </a:rPr>
              <a:t>To perform an open canine castration, advance one testicle into the </a:t>
            </a:r>
            <a:r>
              <a:rPr lang="en-US" sz="2300" dirty="0" err="1" smtClean="0">
                <a:solidFill>
                  <a:srgbClr val="051C1B"/>
                </a:solidFill>
                <a:latin typeface="Futura-Book"/>
                <a:ea typeface="Calibri"/>
                <a:cs typeface="+mj-cs"/>
              </a:rPr>
              <a:t>prescrotal</a:t>
            </a:r>
            <a:r>
              <a:rPr lang="en-US" sz="2300" dirty="0" smtClean="0">
                <a:solidFill>
                  <a:srgbClr val="051C1B"/>
                </a:solidFill>
                <a:latin typeface="Futura-Book"/>
                <a:ea typeface="Calibri"/>
                <a:cs typeface="+mj-cs"/>
              </a:rPr>
              <a:t> area by applying pressure over the scrotum. Make an incision over the testicle. </a:t>
            </a:r>
          </a:p>
          <a:p>
            <a:pPr marL="0" marR="0" algn="just" rtl="0">
              <a:lnSpc>
                <a:spcPct val="115000"/>
              </a:lnSpc>
              <a:spcBef>
                <a:spcPts val="0"/>
              </a:spcBef>
              <a:spcAft>
                <a:spcPts val="0"/>
              </a:spcAft>
            </a:pPr>
            <a:r>
              <a:rPr lang="en-US" sz="2300" u="sng" dirty="0" smtClean="0">
                <a:solidFill>
                  <a:srgbClr val="FF0000"/>
                </a:solidFill>
                <a:latin typeface="Futura-Bold"/>
                <a:ea typeface="Calibri"/>
                <a:cs typeface="+mj-cs"/>
              </a:rPr>
              <a:t>B,</a:t>
            </a:r>
            <a:r>
              <a:rPr lang="en-US" sz="2300" dirty="0" smtClean="0">
                <a:solidFill>
                  <a:srgbClr val="051C1B"/>
                </a:solidFill>
                <a:latin typeface="Futura-Bold"/>
                <a:ea typeface="Calibri"/>
                <a:cs typeface="+mj-cs"/>
              </a:rPr>
              <a:t> </a:t>
            </a:r>
            <a:r>
              <a:rPr lang="en-US" sz="2300" dirty="0" smtClean="0">
                <a:solidFill>
                  <a:srgbClr val="051C1B"/>
                </a:solidFill>
                <a:latin typeface="Futura-Book"/>
                <a:ea typeface="Calibri"/>
                <a:cs typeface="+mj-cs"/>
              </a:rPr>
              <a:t>Incise the spermatic fascia and parietal vaginal tunic. </a:t>
            </a:r>
          </a:p>
          <a:p>
            <a:pPr marL="0" marR="0" algn="just" rtl="0">
              <a:lnSpc>
                <a:spcPct val="115000"/>
              </a:lnSpc>
              <a:spcBef>
                <a:spcPts val="0"/>
              </a:spcBef>
              <a:spcAft>
                <a:spcPts val="0"/>
              </a:spcAft>
            </a:pPr>
            <a:r>
              <a:rPr lang="en-US" sz="2300" u="sng" dirty="0" smtClean="0">
                <a:solidFill>
                  <a:srgbClr val="FF0000"/>
                </a:solidFill>
                <a:latin typeface="Futura-Bold"/>
                <a:ea typeface="Calibri"/>
                <a:cs typeface="+mj-cs"/>
              </a:rPr>
              <a:t>C,</a:t>
            </a:r>
            <a:r>
              <a:rPr lang="en-US" sz="2300" dirty="0" smtClean="0">
                <a:solidFill>
                  <a:srgbClr val="051C1B"/>
                </a:solidFill>
                <a:latin typeface="Futura-Bold"/>
                <a:ea typeface="Calibri"/>
                <a:cs typeface="+mj-cs"/>
              </a:rPr>
              <a:t> </a:t>
            </a:r>
            <a:r>
              <a:rPr lang="en-US" sz="2300" dirty="0" smtClean="0">
                <a:solidFill>
                  <a:srgbClr val="051C1B"/>
                </a:solidFill>
                <a:latin typeface="Futura-Book"/>
                <a:ea typeface="Calibri"/>
                <a:cs typeface="+mj-cs"/>
              </a:rPr>
              <a:t>Place a hemostat across the tunic where it attaches to the epididymis and digitally separate the ligament of the tail of the epididymis from the tunic. </a:t>
            </a:r>
          </a:p>
          <a:p>
            <a:pPr marL="0" marR="0" algn="just" rtl="0">
              <a:lnSpc>
                <a:spcPct val="115000"/>
              </a:lnSpc>
              <a:spcBef>
                <a:spcPts val="0"/>
              </a:spcBef>
              <a:spcAft>
                <a:spcPts val="0"/>
              </a:spcAft>
            </a:pPr>
            <a:r>
              <a:rPr lang="en-US" sz="2300" u="sng" dirty="0" smtClean="0">
                <a:solidFill>
                  <a:srgbClr val="FF0000"/>
                </a:solidFill>
                <a:latin typeface="Futura-Bold"/>
                <a:ea typeface="Calibri"/>
                <a:cs typeface="+mj-cs"/>
              </a:rPr>
              <a:t>D,</a:t>
            </a:r>
            <a:r>
              <a:rPr lang="en-US" sz="2300" dirty="0" smtClean="0">
                <a:solidFill>
                  <a:srgbClr val="051C1B"/>
                </a:solidFill>
                <a:latin typeface="Futura-Bold"/>
                <a:ea typeface="Calibri"/>
                <a:cs typeface="+mj-cs"/>
              </a:rPr>
              <a:t> </a:t>
            </a:r>
            <a:r>
              <a:rPr lang="en-US" sz="2300" dirty="0" smtClean="0">
                <a:solidFill>
                  <a:srgbClr val="051C1B"/>
                </a:solidFill>
                <a:latin typeface="Futura-Book"/>
                <a:ea typeface="Calibri"/>
                <a:cs typeface="+mj-cs"/>
              </a:rPr>
              <a:t>Ligate the </a:t>
            </a:r>
            <a:r>
              <a:rPr lang="en-US" sz="2300" dirty="0" err="1" smtClean="0">
                <a:solidFill>
                  <a:srgbClr val="051C1B"/>
                </a:solidFill>
                <a:latin typeface="Futura-Book"/>
                <a:ea typeface="Calibri"/>
                <a:cs typeface="+mj-cs"/>
              </a:rPr>
              <a:t>ductus</a:t>
            </a:r>
            <a:r>
              <a:rPr lang="en-US" sz="2300" dirty="0" smtClean="0">
                <a:solidFill>
                  <a:srgbClr val="051C1B"/>
                </a:solidFill>
                <a:latin typeface="Futura-Book"/>
                <a:ea typeface="Calibri"/>
                <a:cs typeface="+mj-cs"/>
              </a:rPr>
              <a:t> deferens and vascular cord individually, and then encircle both with a proximal circumferential ligature. Apply a </a:t>
            </a:r>
            <a:r>
              <a:rPr lang="en-US" sz="2300" dirty="0" err="1" smtClean="0">
                <a:solidFill>
                  <a:srgbClr val="051C1B"/>
                </a:solidFill>
                <a:latin typeface="Futura-Book"/>
                <a:ea typeface="Calibri"/>
                <a:cs typeface="+mj-cs"/>
              </a:rPr>
              <a:t>Carmalt</a:t>
            </a:r>
            <a:r>
              <a:rPr lang="en-US" sz="2300" dirty="0" smtClean="0">
                <a:solidFill>
                  <a:srgbClr val="051C1B"/>
                </a:solidFill>
                <a:latin typeface="Futura-Book"/>
                <a:ea typeface="Calibri"/>
                <a:cs typeface="+mj-cs"/>
              </a:rPr>
              <a:t> forceps distal to the ligatures and transect between the clamp and ligatures.</a:t>
            </a:r>
            <a:endParaRPr lang="en-US" sz="2300" b="1" dirty="0" smtClean="0">
              <a:solidFill>
                <a:srgbClr val="051C1B"/>
              </a:solidFill>
              <a:latin typeface="Times New Roman"/>
              <a:ea typeface="Calibri"/>
              <a:cs typeface="+mj-cs"/>
            </a:endParaRPr>
          </a:p>
          <a:p>
            <a:pPr marL="0" indent="0" algn="just" rtl="0">
              <a:lnSpc>
                <a:spcPct val="150000"/>
              </a:lnSpc>
              <a:buNone/>
            </a:pPr>
            <a:endParaRPr lang="fa-IR" sz="23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1219200" y="114300"/>
            <a:ext cx="6934200" cy="400050"/>
          </a:xfrm>
          <a:ln/>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200" dirty="0" smtClean="0"/>
              <a:t>technique</a:t>
            </a:r>
            <a:endParaRPr lang="fa-IR" sz="3200" dirty="0"/>
          </a:p>
        </p:txBody>
      </p:sp>
    </p:spTree>
    <p:extLst>
      <p:ext uri="{BB962C8B-B14F-4D97-AF65-F5344CB8AC3E}">
        <p14:creationId xmlns:p14="http://schemas.microsoft.com/office/powerpoint/2010/main" val="4067212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1807</TotalTime>
  <Words>496</Words>
  <Application>Microsoft Office PowerPoint</Application>
  <PresentationFormat>On-screen Show (16:9)</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Physical examination</vt:lpstr>
      <vt:lpstr>Anatomy</vt:lpstr>
      <vt:lpstr>Anatomy</vt:lpstr>
      <vt:lpstr>technique</vt:lpstr>
      <vt:lpstr> A-Open Prescrotal Castration.  </vt:lpstr>
      <vt:lpstr>technique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X-ray hazards</dc:title>
  <dc:creator>Novin Pendar</dc:creator>
  <cp:lastModifiedBy>Novin Pendar</cp:lastModifiedBy>
  <cp:revision>85</cp:revision>
  <dcterms:created xsi:type="dcterms:W3CDTF">2006-08-16T00:00:00Z</dcterms:created>
  <dcterms:modified xsi:type="dcterms:W3CDTF">2019-04-19T22:29:34Z</dcterms:modified>
</cp:coreProperties>
</file>